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3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41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20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591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62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613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90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38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01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502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6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97265-CE5D-4FAE-ACB8-C092FF185F24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87651-98BB-429C-867B-C0440F73E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296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Sorting in Linear </a:t>
            </a:r>
            <a:r>
              <a:rPr lang="en-US" dirty="0"/>
              <a:t>T</a:t>
            </a:r>
            <a:r>
              <a:rPr lang="en-US" dirty="0" smtClean="0"/>
              <a:t>ime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By</a:t>
            </a:r>
          </a:p>
          <a:p>
            <a:r>
              <a:rPr lang="en-US" dirty="0" smtClean="0"/>
              <a:t>Tanvir </a:t>
            </a:r>
            <a:r>
              <a:rPr lang="en-US" dirty="0" err="1" smtClean="0"/>
              <a:t>Ahammad</a:t>
            </a:r>
            <a:endParaRPr lang="en-US" dirty="0" smtClean="0"/>
          </a:p>
          <a:p>
            <a:r>
              <a:rPr lang="en-US" dirty="0" smtClean="0"/>
              <a:t>Lecturer</a:t>
            </a:r>
          </a:p>
          <a:p>
            <a:r>
              <a:rPr lang="en-US" dirty="0" smtClean="0"/>
              <a:t>Dept. of CSE, </a:t>
            </a:r>
            <a:r>
              <a:rPr lang="en-US" dirty="0" err="1" smtClean="0"/>
              <a:t>JnU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154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 sort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5" y="1987809"/>
            <a:ext cx="7932221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60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illustrate the operation of COUNTING-SORT on </a:t>
            </a:r>
            <a:r>
              <a:rPr lang="en-US" dirty="0" smtClean="0"/>
              <a:t>the array A={6; </a:t>
            </a:r>
            <a:r>
              <a:rPr lang="en-US" dirty="0"/>
              <a:t>0; 2; 0; 1; 3; 4; 6; 1; 3; </a:t>
            </a:r>
            <a:r>
              <a:rPr lang="en-US" dirty="0" smtClean="0"/>
              <a:t>2}.</a:t>
            </a:r>
          </a:p>
          <a:p>
            <a:r>
              <a:rPr lang="en-US" dirty="0"/>
              <a:t>Prove that COUNTING-SORT is </a:t>
            </a:r>
            <a:r>
              <a:rPr lang="en-US" dirty="0" smtClean="0"/>
              <a:t>stable.</a:t>
            </a:r>
          </a:p>
          <a:p>
            <a:r>
              <a:rPr lang="en-US" dirty="0"/>
              <a:t>Suppose that we were to rewrite the for loop header in line 10 of the COUNTINGSORT </a:t>
            </a:r>
            <a:r>
              <a:rPr lang="en-US" dirty="0" smtClean="0"/>
              <a:t>as</a:t>
            </a:r>
          </a:p>
          <a:p>
            <a:pPr marL="457200" lvl="1" indent="0">
              <a:buNone/>
            </a:pPr>
            <a:r>
              <a:rPr lang="en-US" dirty="0" smtClean="0"/>
              <a:t>      </a:t>
            </a:r>
            <a:r>
              <a:rPr lang="en-US" b="1" dirty="0" smtClean="0"/>
              <a:t>10    for </a:t>
            </a:r>
            <a:r>
              <a:rPr lang="en-US" b="1" dirty="0"/>
              <a:t>j =</a:t>
            </a:r>
            <a:r>
              <a:rPr lang="en-US" b="1" dirty="0" smtClean="0"/>
              <a:t>1 </a:t>
            </a:r>
            <a:r>
              <a:rPr lang="en-US" b="1" dirty="0"/>
              <a:t>to </a:t>
            </a:r>
            <a:r>
              <a:rPr lang="en-US" b="1" dirty="0" smtClean="0"/>
              <a:t>A:length</a:t>
            </a:r>
          </a:p>
          <a:p>
            <a:pPr marL="457200" lvl="1" indent="0">
              <a:buNone/>
            </a:pPr>
            <a:r>
              <a:rPr lang="en-US" dirty="0" smtClean="0"/>
              <a:t>Show </a:t>
            </a:r>
            <a:r>
              <a:rPr lang="en-US" dirty="0"/>
              <a:t>that the algorithm still works properly. Is the </a:t>
            </a:r>
            <a:r>
              <a:rPr lang="en-US" dirty="0" smtClean="0"/>
              <a:t>modified </a:t>
            </a:r>
            <a:r>
              <a:rPr lang="en-US" dirty="0"/>
              <a:t>algorithm stable?</a:t>
            </a:r>
          </a:p>
        </p:txBody>
      </p:sp>
    </p:spTree>
    <p:extLst>
      <p:ext uri="{BB962C8B-B14F-4D97-AF65-F5344CB8AC3E}">
        <p14:creationId xmlns:p14="http://schemas.microsoft.com/office/powerpoint/2010/main" val="209937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time does counting sort require?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</a:t>
            </a:r>
            <a:r>
              <a:rPr lang="en-US" dirty="0"/>
              <a:t> </a:t>
            </a:r>
            <a:r>
              <a:rPr lang="en-US" b="1" dirty="0"/>
              <a:t>for</a:t>
            </a:r>
            <a:r>
              <a:rPr lang="en-US" dirty="0"/>
              <a:t> loop of lines 1-2 takes time</a:t>
            </a:r>
            <a:r>
              <a:rPr lang="en-US" i="1" dirty="0"/>
              <a:t> O</a:t>
            </a:r>
            <a:r>
              <a:rPr lang="en-US" dirty="0"/>
              <a:t>(</a:t>
            </a:r>
            <a:r>
              <a:rPr lang="en-US" i="1" dirty="0"/>
              <a:t>k</a:t>
            </a:r>
            <a:r>
              <a:rPr lang="en-US" dirty="0" smtClean="0"/>
              <a:t>),</a:t>
            </a:r>
          </a:p>
          <a:p>
            <a:r>
              <a:rPr lang="en-US" dirty="0" smtClean="0"/>
              <a:t>the</a:t>
            </a:r>
            <a:r>
              <a:rPr lang="en-US" dirty="0"/>
              <a:t> </a:t>
            </a:r>
            <a:r>
              <a:rPr lang="en-US" b="1" dirty="0"/>
              <a:t>for</a:t>
            </a:r>
            <a:r>
              <a:rPr lang="en-US" dirty="0"/>
              <a:t> loop of lines 3-4 takes time </a:t>
            </a:r>
            <a:r>
              <a:rPr lang="en-US" i="1" dirty="0"/>
              <a:t>O</a:t>
            </a:r>
            <a:r>
              <a:rPr lang="en-US" dirty="0"/>
              <a:t>(</a:t>
            </a:r>
            <a:r>
              <a:rPr lang="en-US" i="1" dirty="0"/>
              <a:t>n</a:t>
            </a:r>
            <a:r>
              <a:rPr lang="en-US" dirty="0" smtClean="0"/>
              <a:t>),</a:t>
            </a:r>
          </a:p>
          <a:p>
            <a:r>
              <a:rPr lang="en-US" dirty="0" smtClean="0"/>
              <a:t>the</a:t>
            </a:r>
            <a:r>
              <a:rPr lang="en-US" dirty="0"/>
              <a:t> </a:t>
            </a:r>
            <a:r>
              <a:rPr lang="en-US" b="1" dirty="0"/>
              <a:t>for</a:t>
            </a:r>
            <a:r>
              <a:rPr lang="en-US" dirty="0"/>
              <a:t> loop of lines 6-7 takes time</a:t>
            </a:r>
            <a:r>
              <a:rPr lang="en-US" i="1" dirty="0"/>
              <a:t> O</a:t>
            </a:r>
            <a:r>
              <a:rPr lang="en-US" dirty="0"/>
              <a:t>(</a:t>
            </a:r>
            <a:r>
              <a:rPr lang="en-US" i="1" dirty="0"/>
              <a:t>k</a:t>
            </a:r>
            <a:r>
              <a:rPr lang="en-US" dirty="0"/>
              <a:t>), </a:t>
            </a:r>
            <a:r>
              <a:rPr lang="en-US" dirty="0" smtClean="0"/>
              <a:t>and</a:t>
            </a:r>
          </a:p>
          <a:p>
            <a:r>
              <a:rPr lang="en-US" dirty="0" smtClean="0"/>
              <a:t>the</a:t>
            </a:r>
            <a:r>
              <a:rPr lang="en-US" dirty="0"/>
              <a:t> </a:t>
            </a:r>
            <a:r>
              <a:rPr lang="en-US" b="1" dirty="0"/>
              <a:t>for</a:t>
            </a:r>
            <a:r>
              <a:rPr lang="en-US" dirty="0"/>
              <a:t> loop of lines 9-11 takes time </a:t>
            </a:r>
            <a:r>
              <a:rPr lang="en-US" i="1" dirty="0"/>
              <a:t>O</a:t>
            </a:r>
            <a:r>
              <a:rPr lang="en-US" dirty="0"/>
              <a:t>(</a:t>
            </a:r>
            <a:r>
              <a:rPr lang="en-US" i="1" dirty="0"/>
              <a:t>n</a:t>
            </a:r>
            <a:r>
              <a:rPr lang="en-US" dirty="0"/>
              <a:t>). </a:t>
            </a:r>
            <a:endParaRPr lang="en-US" dirty="0" smtClean="0"/>
          </a:p>
          <a:p>
            <a:r>
              <a:rPr lang="en-US" dirty="0" smtClean="0"/>
              <a:t>Thus</a:t>
            </a:r>
            <a:r>
              <a:rPr lang="en-US" dirty="0"/>
              <a:t>, the overall time is </a:t>
            </a:r>
            <a:r>
              <a:rPr lang="en-US" i="1" dirty="0"/>
              <a:t>O</a:t>
            </a:r>
            <a:r>
              <a:rPr lang="en-US" dirty="0"/>
              <a:t>(</a:t>
            </a:r>
            <a:r>
              <a:rPr lang="en-US" i="1" dirty="0"/>
              <a:t>k + n</a:t>
            </a:r>
            <a:r>
              <a:rPr lang="en-US" dirty="0"/>
              <a:t>).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practice, we usually use counting sort when we have </a:t>
            </a:r>
            <a:r>
              <a:rPr lang="en-US" i="1" dirty="0"/>
              <a:t>k = O</a:t>
            </a:r>
            <a:r>
              <a:rPr lang="en-US" dirty="0"/>
              <a:t>(</a:t>
            </a:r>
            <a:r>
              <a:rPr lang="en-US" i="1" dirty="0"/>
              <a:t>n</a:t>
            </a:r>
            <a:r>
              <a:rPr lang="en-US" dirty="0"/>
              <a:t>), in which case the running time is </a:t>
            </a:r>
            <a:r>
              <a:rPr lang="en-US" i="1" dirty="0"/>
              <a:t>O</a:t>
            </a:r>
            <a:r>
              <a:rPr lang="en-US" dirty="0"/>
              <a:t>(</a:t>
            </a:r>
            <a:r>
              <a:rPr lang="en-US" i="1" dirty="0"/>
              <a:t>n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11561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Radix sort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a </a:t>
            </a:r>
            <a:r>
              <a:rPr lang="en-US" dirty="0"/>
              <a:t>non-comparative integer sorting algorithm that sorts data with integer keys by grouping keys by the individual digits which share the same significant position and </a:t>
            </a:r>
            <a:r>
              <a:rPr lang="en-US" dirty="0" smtClean="0"/>
              <a:t>value.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3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13" y="2139782"/>
            <a:ext cx="5225878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1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llustrate </a:t>
            </a:r>
            <a:r>
              <a:rPr lang="en-US" dirty="0"/>
              <a:t>the operation of RADIX-SORT on the following list of English words: COW, DOG, SEA, RUG, ROW, MOB, BOX, </a:t>
            </a:r>
            <a:r>
              <a:rPr lang="en-US" dirty="0" smtClean="0"/>
              <a:t>TAB, BAR</a:t>
            </a:r>
            <a:r>
              <a:rPr lang="en-US" dirty="0"/>
              <a:t>, EAR, TAR, DIG, BIG, TEA, NOW, FOX.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341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algorithm is very simple, if you know counting sort, then you can easily implement it.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16" y="3079703"/>
            <a:ext cx="6551407" cy="164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49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Bucket sort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Bucket sort assumes that the input is drawn from a uniform distribution and has </a:t>
            </a:r>
            <a:r>
              <a:rPr lang="en-US" dirty="0" smtClean="0"/>
              <a:t>an average-case </a:t>
            </a:r>
            <a:r>
              <a:rPr lang="en-US" dirty="0"/>
              <a:t>running time of </a:t>
            </a:r>
            <a:r>
              <a:rPr lang="en-US" dirty="0" smtClean="0"/>
              <a:t>O(n).</a:t>
            </a:r>
          </a:p>
          <a:p>
            <a:r>
              <a:rPr lang="en-US" dirty="0"/>
              <a:t>Like counting sort, bucket sort is fast </a:t>
            </a:r>
            <a:r>
              <a:rPr lang="en-US" dirty="0" smtClean="0"/>
              <a:t>because it </a:t>
            </a:r>
            <a:r>
              <a:rPr lang="en-US" dirty="0"/>
              <a:t>assumes something about the </a:t>
            </a:r>
            <a:r>
              <a:rPr lang="en-US" dirty="0" smtClean="0"/>
              <a:t>input</a:t>
            </a:r>
          </a:p>
          <a:p>
            <a:r>
              <a:rPr lang="en-US" dirty="0"/>
              <a:t>Whereas counting sort assumes that the </a:t>
            </a:r>
            <a:r>
              <a:rPr lang="en-US" dirty="0" smtClean="0"/>
              <a:t>input consists </a:t>
            </a:r>
            <a:r>
              <a:rPr lang="en-US" dirty="0"/>
              <a:t>of integers in a small range, bucket sort assumes that the input is </a:t>
            </a:r>
            <a:r>
              <a:rPr lang="en-US" dirty="0" smtClean="0"/>
              <a:t>generated by </a:t>
            </a:r>
            <a:r>
              <a:rPr lang="en-US" dirty="0"/>
              <a:t>a random process that distributes elements uniformly and independently </a:t>
            </a:r>
            <a:r>
              <a:rPr lang="en-US" dirty="0" smtClean="0"/>
              <a:t>over the interval [0,1)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10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Goal: sort </a:t>
            </a:r>
            <a:r>
              <a:rPr lang="en-US" dirty="0"/>
              <a:t>a large set of floating point numbers which are in range from 0.0 to 1.0 and are uniformly distributed across the range. </a:t>
            </a:r>
            <a:endParaRPr lang="en-US" dirty="0" smtClean="0"/>
          </a:p>
          <a:p>
            <a:r>
              <a:rPr lang="en-US" dirty="0" smtClean="0"/>
              <a:t>Steps: </a:t>
            </a:r>
          </a:p>
          <a:p>
            <a:pPr marL="457200" lvl="1" indent="0">
              <a:buNone/>
            </a:pPr>
            <a:r>
              <a:rPr lang="en-US" sz="2800" dirty="0" smtClean="0"/>
              <a:t>1) Create </a:t>
            </a:r>
            <a:r>
              <a:rPr lang="en-US" sz="2800" b="1" i="1" dirty="0"/>
              <a:t>n</a:t>
            </a:r>
            <a:r>
              <a:rPr lang="en-US" sz="2800" dirty="0"/>
              <a:t> empty buckets (Or lists</a:t>
            </a:r>
            <a:r>
              <a:rPr lang="en-US" sz="2800" dirty="0" smtClean="0"/>
              <a:t>).</a:t>
            </a:r>
          </a:p>
          <a:p>
            <a:pPr marL="457200" lvl="1" indent="0">
              <a:buNone/>
            </a:pPr>
            <a:r>
              <a:rPr lang="en-US" sz="2800" dirty="0" smtClean="0"/>
              <a:t>2) Do </a:t>
            </a:r>
            <a:r>
              <a:rPr lang="en-US" sz="2800" dirty="0"/>
              <a:t>following for every array element </a:t>
            </a:r>
            <a:r>
              <a:rPr lang="en-US" sz="2800" b="1" dirty="0" err="1"/>
              <a:t>arr</a:t>
            </a:r>
            <a:r>
              <a:rPr lang="en-US" sz="2800" b="1" dirty="0"/>
              <a:t>[</a:t>
            </a:r>
            <a:r>
              <a:rPr lang="en-US" sz="2800" b="1" dirty="0" err="1"/>
              <a:t>i</a:t>
            </a:r>
            <a:r>
              <a:rPr lang="en-US" sz="2800" b="1" dirty="0" smtClean="0"/>
              <a:t>]</a:t>
            </a:r>
            <a:r>
              <a:rPr lang="en-US" sz="2800" dirty="0" smtClean="0"/>
              <a:t>.</a:t>
            </a:r>
          </a:p>
          <a:p>
            <a:pPr marL="914400" lvl="2" indent="0">
              <a:buNone/>
            </a:pPr>
            <a:r>
              <a:rPr lang="en-US" sz="2800" dirty="0" smtClean="0"/>
              <a:t>a</a:t>
            </a:r>
            <a:r>
              <a:rPr lang="en-US" sz="2800" dirty="0"/>
              <a:t>) Insert </a:t>
            </a:r>
            <a:r>
              <a:rPr lang="en-US" sz="2800" b="1" dirty="0" err="1"/>
              <a:t>arr</a:t>
            </a:r>
            <a:r>
              <a:rPr lang="en-US" sz="2800" b="1" dirty="0"/>
              <a:t>[</a:t>
            </a:r>
            <a:r>
              <a:rPr lang="en-US" sz="2800" b="1" dirty="0" err="1"/>
              <a:t>i</a:t>
            </a:r>
            <a:r>
              <a:rPr lang="en-US" sz="2800" b="1" dirty="0"/>
              <a:t>]</a:t>
            </a:r>
            <a:r>
              <a:rPr lang="en-US" sz="2800" dirty="0"/>
              <a:t> into </a:t>
            </a:r>
            <a:r>
              <a:rPr lang="en-US" sz="2800" b="1" dirty="0"/>
              <a:t>bucket[n*array[</a:t>
            </a:r>
            <a:r>
              <a:rPr lang="en-US" sz="2800" b="1" dirty="0" err="1"/>
              <a:t>i</a:t>
            </a:r>
            <a:r>
              <a:rPr lang="en-US" sz="2800" b="1" dirty="0"/>
              <a:t>]]</a:t>
            </a:r>
          </a:p>
          <a:p>
            <a:pPr marL="457200" lvl="1" indent="0">
              <a:buNone/>
            </a:pPr>
            <a:r>
              <a:rPr lang="en-US" sz="2800" dirty="0"/>
              <a:t>3) Sort individual buckets using insertion sort.</a:t>
            </a:r>
          </a:p>
          <a:p>
            <a:pPr marL="457200" lvl="1" indent="0">
              <a:buNone/>
            </a:pPr>
            <a:r>
              <a:rPr lang="en-US" sz="2800" dirty="0"/>
              <a:t>4) Concatenate all sorted buckets.</a:t>
            </a:r>
          </a:p>
        </p:txBody>
      </p:sp>
    </p:spTree>
    <p:extLst>
      <p:ext uri="{BB962C8B-B14F-4D97-AF65-F5344CB8AC3E}">
        <p14:creationId xmlns:p14="http://schemas.microsoft.com/office/powerpoint/2010/main" val="782225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BucketSo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20" y="1825625"/>
            <a:ext cx="6984313" cy="46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838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 Sort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It assumes </a:t>
            </a:r>
            <a:r>
              <a:rPr lang="en-US" dirty="0"/>
              <a:t>that each of the </a:t>
            </a:r>
            <a:r>
              <a:rPr lang="en-US" i="1" dirty="0"/>
              <a:t>n </a:t>
            </a:r>
            <a:r>
              <a:rPr lang="en-US" dirty="0"/>
              <a:t>input elements is an integer in the </a:t>
            </a:r>
            <a:r>
              <a:rPr lang="en-US" dirty="0" smtClean="0"/>
              <a:t>range 0 </a:t>
            </a:r>
            <a:r>
              <a:rPr lang="en-US" dirty="0"/>
              <a:t>to k, for some integer </a:t>
            </a:r>
            <a:r>
              <a:rPr lang="en-US" dirty="0" smtClean="0"/>
              <a:t>k, i.e.</a:t>
            </a:r>
          </a:p>
          <a:p>
            <a:pPr lvl="1"/>
            <a:r>
              <a:rPr lang="en-US" dirty="0" smtClean="0"/>
              <a:t>the input n elements are equal to or less than key integer element </a:t>
            </a:r>
          </a:p>
          <a:p>
            <a:pPr lvl="1"/>
            <a:r>
              <a:rPr lang="en-US" dirty="0" smtClean="0"/>
              <a:t>Counts the number of distinct elements and then place the elements in output as in the input order;</a:t>
            </a:r>
          </a:p>
          <a:p>
            <a:r>
              <a:rPr lang="en-US" dirty="0" smtClean="0"/>
              <a:t>It does not require any comparison like others e.g., insertion, selection, or merge sort</a:t>
            </a:r>
          </a:p>
          <a:p>
            <a:r>
              <a:rPr lang="en-US" dirty="0" smtClean="0"/>
              <a:t>It </a:t>
            </a:r>
            <a:r>
              <a:rPr lang="en-US" dirty="0"/>
              <a:t>is stable: numbers with the </a:t>
            </a:r>
            <a:r>
              <a:rPr lang="en-US" dirty="0" smtClean="0"/>
              <a:t>same value </a:t>
            </a:r>
            <a:r>
              <a:rPr lang="en-US" dirty="0"/>
              <a:t>appear in the output array in the same order as they do in the input </a:t>
            </a:r>
            <a:r>
              <a:rPr lang="en-US" dirty="0" smtClean="0"/>
              <a:t>array</a:t>
            </a:r>
            <a:endParaRPr lang="en-US" dirty="0"/>
          </a:p>
          <a:p>
            <a:pPr lvl="1"/>
            <a:r>
              <a:rPr lang="en-US" dirty="0" smtClean="0"/>
              <a:t>it </a:t>
            </a:r>
            <a:r>
              <a:rPr lang="en-US" dirty="0"/>
              <a:t>breaks ties between two numbers by the rule that whichever number </a:t>
            </a:r>
            <a:r>
              <a:rPr lang="en-US" dirty="0" smtClean="0"/>
              <a:t>appears first </a:t>
            </a:r>
            <a:r>
              <a:rPr lang="en-US" dirty="0"/>
              <a:t>in the input array appears first in the output </a:t>
            </a:r>
            <a:r>
              <a:rPr lang="en-US" dirty="0" smtClean="0"/>
              <a:t>array;</a:t>
            </a:r>
          </a:p>
          <a:p>
            <a:r>
              <a:rPr lang="en-US" dirty="0" smtClean="0"/>
              <a:t>It also works as a subroutine for radix sort algorithm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315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Visualization </a:t>
            </a:r>
            <a:endParaRPr lang="en-US" dirty="0"/>
          </a:p>
        </p:txBody>
      </p:sp>
      <p:pic>
        <p:nvPicPr>
          <p:cNvPr id="7" name="Bucket Sort _ GeeksforGeek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84898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Illustrate </a:t>
            </a:r>
            <a:r>
              <a:rPr lang="en-US" dirty="0"/>
              <a:t>the operation of BUCKET-SORT on the </a:t>
            </a:r>
            <a:r>
              <a:rPr lang="en-US" dirty="0" smtClean="0"/>
              <a:t>array A={.79</a:t>
            </a:r>
            <a:r>
              <a:rPr lang="en-US" dirty="0"/>
              <a:t>; </a:t>
            </a:r>
            <a:r>
              <a:rPr lang="en-US" dirty="0" smtClean="0"/>
              <a:t> .13; .16; .64; .39</a:t>
            </a:r>
            <a:r>
              <a:rPr lang="en-US" dirty="0"/>
              <a:t>; </a:t>
            </a:r>
            <a:r>
              <a:rPr lang="en-US" dirty="0" smtClean="0"/>
              <a:t>.20</a:t>
            </a:r>
            <a:r>
              <a:rPr lang="en-US" dirty="0"/>
              <a:t>; </a:t>
            </a:r>
            <a:r>
              <a:rPr lang="en-US" dirty="0" smtClean="0"/>
              <a:t>.89; .53; .71; .42}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001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57" y="2035334"/>
            <a:ext cx="8255686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986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/>
              <a:t>If we assume that insertion in a bucket takes O(1) time then steps 1 and 2 of the </a:t>
            </a:r>
            <a:r>
              <a:rPr lang="en-US" dirty="0" smtClean="0"/>
              <a:t>algorithm </a:t>
            </a:r>
            <a:r>
              <a:rPr lang="en-US" dirty="0"/>
              <a:t>clearly take O(</a:t>
            </a:r>
            <a:r>
              <a:rPr lang="en-US" i="1" dirty="0"/>
              <a:t>n</a:t>
            </a:r>
            <a:r>
              <a:rPr lang="en-US" dirty="0"/>
              <a:t>) </a:t>
            </a:r>
            <a:r>
              <a:rPr lang="en-US" dirty="0" smtClean="0"/>
              <a:t>time 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O(1) is easily possible if we use a linked list to represent a bucket (In the following code, C++ vector is used for simplicity). </a:t>
            </a:r>
            <a:endParaRPr lang="en-US" dirty="0" smtClean="0"/>
          </a:p>
          <a:p>
            <a:r>
              <a:rPr lang="en-US" dirty="0" smtClean="0"/>
              <a:t>Step </a:t>
            </a:r>
            <a:r>
              <a:rPr lang="en-US" dirty="0"/>
              <a:t>4 also takes O(</a:t>
            </a:r>
            <a:r>
              <a:rPr lang="en-US" i="1" dirty="0"/>
              <a:t>n</a:t>
            </a:r>
            <a:r>
              <a:rPr lang="en-US" dirty="0"/>
              <a:t>) time as there will be </a:t>
            </a:r>
            <a:r>
              <a:rPr lang="en-US" i="1" dirty="0"/>
              <a:t>n</a:t>
            </a:r>
            <a:r>
              <a:rPr lang="en-US" dirty="0"/>
              <a:t> items in all </a:t>
            </a:r>
            <a:r>
              <a:rPr lang="en-US" dirty="0" smtClean="0"/>
              <a:t>buckets</a:t>
            </a:r>
            <a:endParaRPr lang="en-US" dirty="0"/>
          </a:p>
          <a:p>
            <a:r>
              <a:rPr lang="en-US" dirty="0"/>
              <a:t>The main step to analyze is step </a:t>
            </a:r>
            <a:r>
              <a:rPr lang="en-US" dirty="0" smtClean="0"/>
              <a:t>3</a:t>
            </a:r>
          </a:p>
          <a:p>
            <a:pPr lvl="1"/>
            <a:r>
              <a:rPr lang="en-US" dirty="0" smtClean="0"/>
              <a:t>This </a:t>
            </a:r>
            <a:r>
              <a:rPr lang="en-US" dirty="0"/>
              <a:t>step also takes O(n) time on average if all numbers are uniformly distributed (please refer </a:t>
            </a:r>
            <a:r>
              <a:rPr lang="en-US" dirty="0" err="1" smtClean="0"/>
              <a:t>Corman</a:t>
            </a:r>
            <a:r>
              <a:rPr lang="en-US" dirty="0" smtClean="0"/>
              <a:t> book </a:t>
            </a:r>
            <a:r>
              <a:rPr lang="en-US" dirty="0"/>
              <a:t>for more details)</a:t>
            </a:r>
          </a:p>
        </p:txBody>
      </p:sp>
    </p:spTree>
    <p:extLst>
      <p:ext uri="{BB962C8B-B14F-4D97-AF65-F5344CB8AC3E}">
        <p14:creationId xmlns:p14="http://schemas.microsoft.com/office/powerpoint/2010/main" val="460273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ShellSort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83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idea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three arrays: one input and output arrays of n length, and a temporary array for counting numbers in the range 0……k (key element)</a:t>
            </a:r>
          </a:p>
          <a:p>
            <a:r>
              <a:rPr lang="en-US" dirty="0" smtClean="0"/>
              <a:t> initially set 0s in the temporary array</a:t>
            </a:r>
          </a:p>
          <a:p>
            <a:r>
              <a:rPr lang="en-US" dirty="0" smtClean="0"/>
              <a:t>Count the distinct input elements and put in temporary array</a:t>
            </a:r>
          </a:p>
          <a:p>
            <a:r>
              <a:rPr lang="en-US" dirty="0"/>
              <a:t> </a:t>
            </a:r>
            <a:r>
              <a:rPr lang="en-US" dirty="0" smtClean="0"/>
              <a:t>So some </a:t>
            </a:r>
            <a:r>
              <a:rPr lang="en-US" dirty="0"/>
              <a:t>arithmetic to calculate the position of each object in the output </a:t>
            </a:r>
            <a:r>
              <a:rPr lang="en-US" dirty="0" smtClean="0"/>
              <a:t>sequence</a:t>
            </a:r>
          </a:p>
        </p:txBody>
      </p:sp>
    </p:spTree>
    <p:extLst>
      <p:ext uri="{BB962C8B-B14F-4D97-AF65-F5344CB8AC3E}">
        <p14:creationId xmlns:p14="http://schemas.microsoft.com/office/powerpoint/2010/main" val="4283594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</a:t>
            </a:r>
            <a:r>
              <a:rPr lang="en-US" dirty="0" smtClean="0"/>
              <a:t>data:2,5,3,0,2,3,0,3</a:t>
            </a:r>
          </a:p>
          <a:p>
            <a:r>
              <a:rPr lang="en-US" dirty="0" smtClean="0"/>
              <a:t>Key element: 5 (0-5)</a:t>
            </a:r>
          </a:p>
        </p:txBody>
      </p:sp>
    </p:spTree>
    <p:extLst>
      <p:ext uri="{BB962C8B-B14F-4D97-AF65-F5344CB8AC3E}">
        <p14:creationId xmlns:p14="http://schemas.microsoft.com/office/powerpoint/2010/main" val="222408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Cont.…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7181438"/>
              </p:ext>
            </p:extLst>
          </p:nvPr>
        </p:nvGraphicFramePr>
        <p:xfrm>
          <a:off x="1022985" y="2016694"/>
          <a:ext cx="709803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7182713"/>
              </p:ext>
            </p:extLst>
          </p:nvPr>
        </p:nvGraphicFramePr>
        <p:xfrm>
          <a:off x="1323236" y="3630454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721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Cont.…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9534665"/>
              </p:ext>
            </p:extLst>
          </p:nvPr>
        </p:nvGraphicFramePr>
        <p:xfrm>
          <a:off x="1022985" y="2016694"/>
          <a:ext cx="709803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8268952"/>
              </p:ext>
            </p:extLst>
          </p:nvPr>
        </p:nvGraphicFramePr>
        <p:xfrm>
          <a:off x="1214053" y="3047091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9682489"/>
              </p:ext>
            </p:extLst>
          </p:nvPr>
        </p:nvGraphicFramePr>
        <p:xfrm>
          <a:off x="1214053" y="4001294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6009785"/>
              </p:ext>
            </p:extLst>
          </p:nvPr>
        </p:nvGraphicFramePr>
        <p:xfrm>
          <a:off x="1323235" y="4955497"/>
          <a:ext cx="5520690" cy="776792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40595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9132598"/>
              </p:ext>
            </p:extLst>
          </p:nvPr>
        </p:nvGraphicFramePr>
        <p:xfrm>
          <a:off x="1513706" y="5912385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Down Arrow 2"/>
          <p:cNvSpPr/>
          <p:nvPr/>
        </p:nvSpPr>
        <p:spPr>
          <a:xfrm>
            <a:off x="2019869" y="1446663"/>
            <a:ext cx="204716" cy="5700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2975810" y="1474600"/>
            <a:ext cx="204716" cy="5700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3699739" y="1457102"/>
            <a:ext cx="204716" cy="5700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7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 cumulative counting in temporary array starting from 1 to kth index: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 smtClean="0"/>
              <a:t>    C[1]+C[1-1]=0+2=</a:t>
            </a:r>
            <a:r>
              <a:rPr lang="en-US" sz="2000" dirty="0" smtClean="0">
                <a:solidFill>
                  <a:srgbClr val="FF0000"/>
                </a:solidFill>
              </a:rPr>
              <a:t>2</a:t>
            </a: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FF0000"/>
                </a:solidFill>
              </a:rPr>
              <a:t>     </a:t>
            </a:r>
            <a:r>
              <a:rPr lang="en-US" sz="2000" dirty="0" smtClean="0"/>
              <a:t>C[2]+C[2-1]=2+2=</a:t>
            </a:r>
            <a:r>
              <a:rPr lang="en-US" sz="2000" dirty="0">
                <a:solidFill>
                  <a:srgbClr val="FF0000"/>
                </a:solidFill>
              </a:rPr>
              <a:t>4</a:t>
            </a:r>
          </a:p>
          <a:p>
            <a:pPr marL="0" indent="0">
              <a:buNone/>
            </a:pPr>
            <a:endParaRPr lang="en-US" sz="20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000" dirty="0" smtClean="0"/>
              <a:t>  Similarly, 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4524681"/>
              </p:ext>
            </p:extLst>
          </p:nvPr>
        </p:nvGraphicFramePr>
        <p:xfrm>
          <a:off x="3050275" y="3594761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2210631"/>
              </p:ext>
            </p:extLst>
          </p:nvPr>
        </p:nvGraphicFramePr>
        <p:xfrm>
          <a:off x="1240752" y="2718145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1246873"/>
              </p:ext>
            </p:extLst>
          </p:nvPr>
        </p:nvGraphicFramePr>
        <p:xfrm>
          <a:off x="3105890" y="4791980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9753371"/>
              </p:ext>
            </p:extLst>
          </p:nvPr>
        </p:nvGraphicFramePr>
        <p:xfrm>
          <a:off x="2994660" y="5663053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5174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we place the number in the correct position of output array and decrease counting in temp array</a:t>
            </a:r>
          </a:p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2121226"/>
              </p:ext>
            </p:extLst>
          </p:nvPr>
        </p:nvGraphicFramePr>
        <p:xfrm>
          <a:off x="1275042" y="3697883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0489818"/>
              </p:ext>
            </p:extLst>
          </p:nvPr>
        </p:nvGraphicFramePr>
        <p:xfrm>
          <a:off x="1173110" y="4937423"/>
          <a:ext cx="709803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9236553"/>
              </p:ext>
            </p:extLst>
          </p:nvPr>
        </p:nvGraphicFramePr>
        <p:xfrm>
          <a:off x="1173110" y="2793201"/>
          <a:ext cx="709803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3256402"/>
              </p:ext>
            </p:extLst>
          </p:nvPr>
        </p:nvGraphicFramePr>
        <p:xfrm>
          <a:off x="1386499" y="5842105"/>
          <a:ext cx="5520690" cy="741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788670"/>
                <a:gridCol w="788670"/>
                <a:gridCol w="788670"/>
                <a:gridCol w="788670"/>
                <a:gridCol w="788670"/>
                <a:gridCol w="788670"/>
                <a:gridCol w="7886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6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9" name="Straight Arrow Connector 8"/>
          <p:cNvCxnSpPr/>
          <p:nvPr/>
        </p:nvCxnSpPr>
        <p:spPr>
          <a:xfrm flipH="1">
            <a:off x="7053873" y="3320446"/>
            <a:ext cx="776501" cy="223823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683457" y="4272236"/>
            <a:ext cx="2370416" cy="7637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572000" y="4439562"/>
            <a:ext cx="300251" cy="19066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620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Putting all together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10" y="2367113"/>
            <a:ext cx="8778240" cy="37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419</TotalTime>
  <Words>981</Words>
  <Application>Microsoft Office PowerPoint</Application>
  <PresentationFormat>On-screen Show (4:3)</PresentationFormat>
  <Paragraphs>294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Sorting in Linear Time</vt:lpstr>
      <vt:lpstr>Counting Sort</vt:lpstr>
      <vt:lpstr>Main idea </vt:lpstr>
      <vt:lpstr>Example </vt:lpstr>
      <vt:lpstr> Cont.…</vt:lpstr>
      <vt:lpstr> Cont.…</vt:lpstr>
      <vt:lpstr>Cont…</vt:lpstr>
      <vt:lpstr>Cont.…</vt:lpstr>
      <vt:lpstr>Cont.…</vt:lpstr>
      <vt:lpstr>Counting sort algorithm</vt:lpstr>
      <vt:lpstr>Exercise </vt:lpstr>
      <vt:lpstr>How much time does counting sort require?</vt:lpstr>
      <vt:lpstr>Radix sort</vt:lpstr>
      <vt:lpstr>Example</vt:lpstr>
      <vt:lpstr>Exercise </vt:lpstr>
      <vt:lpstr>Algorithm</vt:lpstr>
      <vt:lpstr>Bucket sort</vt:lpstr>
      <vt:lpstr>Main idea</vt:lpstr>
      <vt:lpstr>Example</vt:lpstr>
      <vt:lpstr>Example: Visualization </vt:lpstr>
      <vt:lpstr>Exercise</vt:lpstr>
      <vt:lpstr>Algorithm</vt:lpstr>
      <vt:lpstr>Complexity</vt:lpstr>
      <vt:lpstr>ShellSort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Tanvir</dc:creator>
  <cp:lastModifiedBy>Tanvir</cp:lastModifiedBy>
  <cp:revision>48</cp:revision>
  <dcterms:created xsi:type="dcterms:W3CDTF">2018-10-11T15:10:04Z</dcterms:created>
  <dcterms:modified xsi:type="dcterms:W3CDTF">2018-10-13T19:22:07Z</dcterms:modified>
</cp:coreProperties>
</file>

<file path=docProps/thumbnail.jpeg>
</file>